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256" r:id="rId2"/>
    <p:sldId id="257" r:id="rId3"/>
    <p:sldId id="261" r:id="rId4"/>
    <p:sldId id="262" r:id="rId5"/>
    <p:sldId id="270" r:id="rId6"/>
    <p:sldId id="266" r:id="rId7"/>
    <p:sldId id="267" r:id="rId8"/>
    <p:sldId id="268" r:id="rId9"/>
    <p:sldId id="271" r:id="rId10"/>
    <p:sldId id="272" r:id="rId11"/>
    <p:sldId id="263" r:id="rId12"/>
    <p:sldId id="264" r:id="rId13"/>
    <p:sldId id="269" r:id="rId14"/>
    <p:sldId id="265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8FF"/>
    <a:srgbClr val="7E7E82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5B59D-B945-4CDD-99AC-D3157592DDBE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829F-9675-4B58-BD21-FED3B4057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371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67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24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A829F-9675-4B58-BD21-FED3B40572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8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584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85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32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124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2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46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8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33268A2-00B6-4778-B726-E2BC829B3E95}" type="datetimeFigureOut">
              <a:rPr lang="ru-RU" smtClean="0"/>
              <a:t>29.12.2023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23041-B2D2-417F-8FE2-7D1804275C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17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9418319" cy="4041648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0072BC"/>
                </a:solidFill>
              </a:rPr>
              <a:t>Задача производственного планирования с альтернативными техпроцессами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17" cy="1857652"/>
          </a:xfrm>
        </p:spPr>
        <p:txBody>
          <a:bodyPr numCol="2">
            <a:normAutofit lnSpcReduction="10000"/>
          </a:bodyPr>
          <a:lstStyle/>
          <a:p>
            <a:r>
              <a:rPr lang="ru-RU" sz="2000" dirty="0">
                <a:solidFill>
                  <a:srgbClr val="BFE8FF"/>
                </a:solidFill>
              </a:rPr>
              <a:t>Работу выполнили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студенты группы 3822М1ПИ1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r>
              <a:rPr lang="ru-RU" sz="2000" dirty="0">
                <a:solidFill>
                  <a:srgbClr val="BFE8FF"/>
                </a:solidFill>
              </a:rPr>
              <a:t>Балдин Алексей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Гонзова Анастасия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Моторин Иван</a:t>
            </a: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Научный руководитель</a:t>
            </a:r>
            <a:br>
              <a:rPr lang="ru-RU" sz="2000" dirty="0">
                <a:solidFill>
                  <a:srgbClr val="BFE8FF"/>
                </a:solidFill>
              </a:rPr>
            </a:br>
            <a:endParaRPr lang="ru-RU" sz="2000" dirty="0">
              <a:solidFill>
                <a:srgbClr val="BFE8FF"/>
              </a:solidFill>
            </a:endParaRPr>
          </a:p>
          <a:p>
            <a:pPr algn="r"/>
            <a:endParaRPr lang="ru-RU" sz="2000" dirty="0">
              <a:solidFill>
                <a:srgbClr val="BFE8FF"/>
              </a:solidFill>
            </a:endParaRPr>
          </a:p>
          <a:p>
            <a:pPr algn="r"/>
            <a:r>
              <a:rPr lang="ru-RU" sz="2000" dirty="0">
                <a:solidFill>
                  <a:srgbClr val="BFE8FF"/>
                </a:solidFill>
              </a:rPr>
              <a:t>Профессор кафедры ИАНИ</a:t>
            </a:r>
            <a:br>
              <a:rPr lang="ru-RU" sz="2000" dirty="0">
                <a:solidFill>
                  <a:srgbClr val="BFE8FF"/>
                </a:solidFill>
              </a:rPr>
            </a:br>
            <a:r>
              <a:rPr lang="ru-RU" sz="2000" dirty="0">
                <a:solidFill>
                  <a:srgbClr val="BFE8FF"/>
                </a:solidFill>
              </a:rPr>
              <a:t>Афраймович Лев Григорьевич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96EE746-8208-46A2-8634-A94B60713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55"/>
          <a:stretch/>
        </p:blipFill>
        <p:spPr bwMode="auto">
          <a:xfrm>
            <a:off x="8842340" y="758952"/>
            <a:ext cx="1482390" cy="153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62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661948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Ранцевая задача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005991"/>
            <a:ext cx="5012573" cy="5689171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Используем двухуровневый алгоритм - релаксируем нашу задачу до задаче о ранце: для каждого конкретного распределения альтернативностей представим, все операции каждой альтернативности для детали выполняются независимо и теперь для каждой детали есть только значение времени, на которое она займёт оборудование для выполнения. Таким образом, каждая деталь имеет «вес» - количество производственных мощностей, которые она требует создания, а производственные мощности – время на оборудование, которое предоставляет предприятие. 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Таким образом, для получившихся решений – распределений альтернативностей можно посчитать критерий в ранцевой задаче, а, сами решения в большом количестве генерировать случайным образом.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заказов,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типов изделий,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типов оборудования,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альтернативных технологий изделия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количество изделий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𝑗𝑘𝑙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мощность (норма-часы) оборудования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затрачиваемая при изготовлении изделия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используя технологию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доступная мощность (норма-часы) оборудования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изделий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изготавливаемых по технологии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    </a:t>
                </a:r>
              </a:p>
              <a:p>
                <a:pPr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algn="just"/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𝑚𝑎𝑥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0,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𝑗𝑘𝑙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7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Входные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вход алгоритм получает следующие данные: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производстве – включает в себя расписание и оборудование, которое присутствует на производстве.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Информация о заказах – включает в себя набор заказов, которые необходимо выполнить. Каждый заказ содержит время раннего начала, срок выполнения, информацию о продуктах, которые необходимо произвести и их количество. Информация о продукте содержит в себе альтернативные техпроцессы для создания данного продукта, а каждый техпроцесс включает несколько последовательно идущих операций, которые могут выполняться только на определенном оборудовании и занимают оборудование на определенный промежуток времени.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A5D22-719A-4075-9F90-36A3CF8B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0669"/>
            <a:ext cx="5683022" cy="2656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A71C22-DE7C-449A-820C-AC396101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7151"/>
            <a:ext cx="5681691" cy="2866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719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42720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Результат и выходные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44122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Результатом работы алгоритма являются данные о том, как нужно распределить создание поступивших заказов по производству. Для каждой детали из заказов получается следующая информация: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На каком конкретном оборудовании выполнялась каждая операция для создания детали.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В какое время каждая конкретная операция выполнялась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  <a:ea typeface="Times New Roman" panose="02020603050405020304" pitchFamily="18" charset="0"/>
              </a:rPr>
              <a:t>Для идентификации каждой детали присваивается уникальный номер.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918D40-12BF-4710-AC24-77E1E6439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72" r="4985" b="972"/>
          <a:stretch/>
        </p:blipFill>
        <p:spPr>
          <a:xfrm>
            <a:off x="6096000" y="1644431"/>
            <a:ext cx="5681691" cy="3340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741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377072"/>
            <a:ext cx="5179113" cy="637348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Тестирование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014421"/>
            <a:ext cx="5012573" cy="5358738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 системе реализовано 5 видов тестирования: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поступивших заказов на возможность выполнения данных заказов на производстве (Проверяется соответствие оборудования)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возможность исполнения (Проверяется порядок выполнения операций, время выполнения, занятость оборудования, техпроцесс)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Сравнительное тестирование двух планов работ по критерию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Тестирование эффективности на наборе задач (В качестве результата получаем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CSV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таблицу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c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информацией по эффективности алгоритма на каждой задаче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двух таблиц эффективности (В качестве результата получаем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CSV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таблицу с информацией, на какой задаче какой алгоритм превзошёл другой по критерию и максимальному сроку просрочки)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4529DDE-D0A5-43DD-B5EC-AD90A1C172FB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𝑚𝑎𝑥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0,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𝑖𝑗𝑐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𝑖𝑗𝑐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4529DDE-D0A5-43DD-B5EC-AD90A1C17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77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110" y="279646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Таблицы и данные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109" y="933971"/>
            <a:ext cx="10767411" cy="788358"/>
          </a:xfrm>
        </p:spPr>
        <p:txBody>
          <a:bodyPr numCol="1">
            <a:noAutofit/>
          </a:bodyPr>
          <a:lstStyle/>
          <a:p>
            <a:pPr algn="just"/>
            <a:r>
              <a:rPr lang="ru-RU" sz="20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тестирования в данной работе использовался специально созданный набор из 7 задач, содержащих в себе разное количество заказов, деталей и альтернативностей.</a:t>
            </a:r>
          </a:p>
        </p:txBody>
      </p:sp>
    </p:spTree>
    <p:extLst>
      <p:ext uri="{BB962C8B-B14F-4D97-AF65-F5344CB8AC3E}">
        <p14:creationId xmlns:p14="http://schemas.microsoft.com/office/powerpoint/2010/main" val="147640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400B62E-5112-4B43-9A2E-08D42EF4B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878889"/>
            <a:ext cx="9418319" cy="1143000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rgbClr val="0072BC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067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Введение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969884"/>
            <a:ext cx="4834128" cy="4918229"/>
          </a:xfrm>
        </p:spPr>
        <p:txBody>
          <a:bodyPr numCol="1">
            <a:normAutofit/>
          </a:bodyPr>
          <a:lstStyle/>
          <a:p>
            <a:pPr algn="just"/>
            <a:r>
              <a:rPr lang="ru-RU" sz="1600" dirty="0">
                <a:solidFill>
                  <a:srgbClr val="BFE8FF"/>
                </a:solidFill>
              </a:rPr>
              <a:t>Планирование производственных ресурсов - это процесс определения и управления ресурсами, необходимыми для производства продукции или услуг. Целью планирования является обеспечение эффективного использования ресурсов и достижение поставленных целей.</a:t>
            </a:r>
          </a:p>
          <a:p>
            <a:pPr algn="just"/>
            <a:r>
              <a:rPr lang="ru-RU" sz="1600" dirty="0">
                <a:solidFill>
                  <a:srgbClr val="BFE8FF"/>
                </a:solidFill>
              </a:rPr>
              <a:t>В рамках планирования производственных ресурсов специалисты определяют необходимые материалы, оборудование, трудовые ресурсы, распределяют работы, и решают другие задачи, которые влияют на производственный процесс.</a:t>
            </a:r>
            <a:br>
              <a:rPr lang="ru-RU" sz="1600" dirty="0">
                <a:solidFill>
                  <a:srgbClr val="BFE8FF"/>
                </a:solidFill>
              </a:rPr>
            </a:br>
            <a:br>
              <a:rPr lang="ru-RU" sz="1600" dirty="0">
                <a:solidFill>
                  <a:srgbClr val="BFE8FF"/>
                </a:solidFill>
              </a:rPr>
            </a:br>
            <a:r>
              <a:rPr lang="ru-RU" sz="1600" dirty="0">
                <a:solidFill>
                  <a:srgbClr val="BFE8FF"/>
                </a:solidFill>
              </a:rPr>
              <a:t>В нашей задаче рассматривается распределение заказов по оборудованию и выбор альтернативных техпроцессов для операций, которые осуществляются в процессе выполнения этих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835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Рассматривается производство. Ресурсы производства – его оборудование. Оборудование обладает следующей иерархией: есть группы оборудования, в каждой группе определенное количество одинаковых единиц оборудования, каждая группа предназначена для выполнения определенных работ. Все ресурсы производства работают по единому графику. Технологический процесс линейный – для производства изделия необходимо провести некоторое количество следующих друг за другом взаимозависимых операций (Для каждой операции указано время её выполнения и необходимое оборудование). Каждое изделие имеет параметр альтернативности – для производства можно использовать разные технические процессы, состоящие из разных операций. 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«Производство» получает задание, которое содержит в себе заказы. Каждый заказ представляет собой множество изделий определенного количества, время раннего начала выполнения заказа и директивный срок. Все заказы известны заранее, новых заказов в процессе работ не поступает.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Для каждой детали из заказа необходимо выбрать техпроцесс и указать, когда и на каком оборудовании эту деталь производить, при этом минимизируя нарушения директивных сроков выполнения заказов.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4ABE58-E95E-4C3B-930B-1D3D75D2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646"/>
            <a:ext cx="5681691" cy="6298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806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Постановка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50" y="807045"/>
            <a:ext cx="5179114" cy="5608469"/>
          </a:xfrm>
        </p:spPr>
        <p:txBody>
          <a:bodyPr numCol="1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Цель данной работы – создать программную систему, которая будет обладать следующим функционалом: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Считывание входных данных для работы алгоритма из файлов в формате </a:t>
            </a:r>
            <a:r>
              <a:rPr lang="en-US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XML</a:t>
            </a: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Генератор входных данных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Запись результатов работы алгоритма в файл в формате </a:t>
            </a:r>
            <a:r>
              <a:rPr lang="en-US" sz="13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XML</a:t>
            </a:r>
            <a:r>
              <a:rPr lang="ru-RU" sz="13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sz="1300" dirty="0">
              <a:solidFill>
                <a:srgbClr val="BFE8FF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Два алгоритма для выполнения поставленной задачи: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Базовый алгоритм.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Собственный алгоритм.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Пять</a:t>
            </a:r>
            <a:r>
              <a:rPr lang="ru-RU" sz="1300" dirty="0">
                <a:solidFill>
                  <a:srgbClr val="BFE8FF"/>
                </a:solidFill>
                <a:effectLst/>
                <a:ea typeface="Times New Roman" panose="02020603050405020304" pitchFamily="18" charset="0"/>
              </a:rPr>
              <a:t> видов тестирования</a:t>
            </a: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: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заказов на возможность исполнения на конкретном производстве.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Проверка полученного плана производства на физическую возможность исполнения.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двух планов по критерию нарушения директивных сроков выполнения.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Запуск алгоритма на выбранном наборе задач с получением информации по результатам по каждой задаче</a:t>
            </a:r>
          </a:p>
          <a:p>
            <a:pPr marL="800100" lvl="1" indent="-342900" algn="just">
              <a:buSzPct val="120000"/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rgbClr val="BFE8FF"/>
                </a:solidFill>
                <a:ea typeface="Times New Roman" panose="02020603050405020304" pitchFamily="18" charset="0"/>
              </a:rPr>
              <a:t>Сравнение разных результатов эффективности на наборе задач для сравнения эффективности разных алгоритмов</a:t>
            </a:r>
          </a:p>
          <a:p>
            <a:pPr lvl="1" algn="just">
              <a:buSzPct val="120000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822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08626"/>
            <a:ext cx="9418319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Инструментарий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969883"/>
            <a:ext cx="5179114" cy="5608469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реализации проекта используются следующие инструменты: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Язык программирования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Форматы входных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/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выходных файлов, файлов результатов и документации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XML, JSON, CSV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IDE – IntelliJ Idea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Система контроля версий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Сервис для доступа к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 система управления проектом –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GitHub</a:t>
            </a: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Чаты в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VK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 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Telegram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связи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680D18-0E22-4090-921E-4E1C3901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5005"/>
            <a:ext cx="5681690" cy="5812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602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755381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Общие идеи алгоритма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6" y="1409706"/>
            <a:ext cx="5179114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Основой как для базового, так и для собственного алгоритмов являются одни и те же действия</a:t>
            </a:r>
            <a:r>
              <a:rPr lang="en-US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– 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фронтальный алгоритм: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таймлайна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– списка времён, когда мы проверяем состояние системы. Включает в себя времена раннего начала заказов, а так же времена, когда освобождается какое-либо оборудование.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Формирование фронта работ – списка операций, которые ожидают начала выполнения. Включает в себя операции, у которых были выполнены, либо отсутствуют предыдущие операции и наступило время раннего начала соответствующего заказа.</a:t>
            </a:r>
          </a:p>
          <a:p>
            <a:pPr algn="just"/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Изначально в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попадают только времена раннего начала заказов, а фронт работ пустой. В процессе работы алгоритма мы заполняем фронт работ операциями из заказов, а </a:t>
            </a:r>
            <a:r>
              <a:rPr lang="ru-RU" sz="1400" dirty="0" err="1">
                <a:solidFill>
                  <a:srgbClr val="BFE8FF"/>
                </a:solidFill>
                <a:ea typeface="Times New Roman" panose="02020603050405020304" pitchFamily="18" charset="0"/>
              </a:rPr>
              <a:t>таймлайн</a:t>
            </a:r>
            <a:r>
              <a:rPr lang="ru-RU" sz="1400" dirty="0">
                <a:solidFill>
                  <a:srgbClr val="BFE8FF"/>
                </a:solidFill>
                <a:ea typeface="Times New Roman" panose="02020603050405020304" pitchFamily="18" charset="0"/>
              </a:rPr>
              <a:t> временами освобождения оборудования, параллельно отмечая времена выполнения операций и оборудование, на котором операции выполнялись. По итогу для каждой детали из заказа имеем оборудование для выполнения и время начала и завершения выполнения.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81F64-80F5-46F8-AEF2-7BF4185E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r="20538"/>
          <a:stretch/>
        </p:blipFill>
        <p:spPr>
          <a:xfrm>
            <a:off x="6096000" y="350668"/>
            <a:ext cx="5681691" cy="629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111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657555"/>
            <a:ext cx="5179113" cy="654325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Фронтальный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355722"/>
            <a:ext cx="4588367" cy="5368166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Реализованный фронтальный алгоритм: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Альтернативный техпроцесс для деталей выбирается случайным образом, если это базовый алгоритм, в собственном же алгоритме распределение техпроцессов приходит от вышележащего алгоритма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Можно выбрать, каким образом работать с фронтом операций: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Список (Стандартный способ)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Дерево (Способ, реализованный в результате работы над предметом «Методы и технологии суперкомпьютерных вычислений»)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79281B-8134-4DFA-8509-9D33092C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951" y="505887"/>
            <a:ext cx="6200167" cy="5867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73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1142931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Собственный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527141"/>
            <a:ext cx="5012573" cy="4846017"/>
          </a:xfrm>
        </p:spPr>
        <p:txBody>
          <a:bodyPr numCol="1">
            <a:noAutofit/>
          </a:bodyPr>
          <a:lstStyle/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В качестве собственного алгоритма мы рассматриваем надстройку над фронтальным алгоритмом, которая будет решать проблему выбора альтернативных техпроцессов.</a:t>
            </a:r>
          </a:p>
          <a:p>
            <a:pPr algn="just"/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Для реализации было выбрано два алгоритма: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Алгоритм со свёрткой существующих распределений альтернативностей для генерации новых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BFE8FF"/>
                </a:solidFill>
                <a:ea typeface="Times New Roman" panose="02020603050405020304" pitchFamily="18" charset="0"/>
              </a:rPr>
              <a:t>Релаксированный до ранцевой задачи алгоритм</a:t>
            </a:r>
          </a:p>
          <a:p>
            <a:pPr algn="just"/>
            <a:endParaRPr lang="ru-RU" sz="1800" dirty="0">
              <a:solidFill>
                <a:srgbClr val="BFE8FF"/>
              </a:solidFill>
              <a:ea typeface="Times New Roman" panose="02020603050405020304" pitchFamily="18" charset="0"/>
            </a:endParaRPr>
          </a:p>
          <a:p>
            <a:pPr algn="just"/>
            <a:endParaRPr lang="ru-RU" sz="1800" dirty="0">
              <a:solidFill>
                <a:srgbClr val="BFE8FF"/>
              </a:solidFill>
              <a:ea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8FF30D-9AEE-414E-B025-089BEB14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79646"/>
            <a:ext cx="5681691" cy="6301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491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553BE-9A1D-4FD5-A6C2-8D434195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887" y="276842"/>
            <a:ext cx="5179113" cy="1082232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rgbClr val="0072BC"/>
                </a:solidFill>
              </a:rPr>
              <a:t>Свёрточный алгоритм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1896DD-E224-4949-8A77-062D38A52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887" y="1283918"/>
            <a:ext cx="5012573" cy="5411244"/>
          </a:xfrm>
        </p:spPr>
        <p:txBody>
          <a:bodyPr numCol="1">
            <a:noAutofit/>
          </a:bodyPr>
          <a:lstStyle/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Сначала, случайным образом сгенерируем некоторое количество распределений альтернативностей, для каждой из них запустим фронтальный алгоритм и посчитаем критерий.</a:t>
            </a:r>
          </a:p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Затем, при помощи операции свёртки, до конца работы алгоритма будем генерировать новые распределения из уже существующих и так же считать запускать для них фронтальный алгоритм и считать критерий, сдвигаясь в свёртке в сторону распределения с лучшим критерием.</a:t>
            </a:r>
          </a:p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После каждого запуска фронтального алгоритма и расчёта критерия будем разделять все решения на три кластера по значению критерия. При выборе распределений для генерации будем брать одно из лучшего кластера, другое из оставшихся.</a:t>
            </a:r>
          </a:p>
          <a:p>
            <a:pPr algn="just"/>
            <a:r>
              <a:rPr lang="ru-RU" sz="1500" dirty="0">
                <a:solidFill>
                  <a:srgbClr val="BFE8FF"/>
                </a:solidFill>
                <a:ea typeface="Times New Roman" panose="02020603050405020304" pitchFamily="18" charset="0"/>
              </a:rPr>
              <a:t>Таким образом, для получившихся решений – после работы алгоритма в качестве результата возвращаем решение, лучшее по критерию.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/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ln>
                <a:solidFill>
                  <a:srgbClr val="BFE8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заказов,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типов изделий,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альтернативных технологий изделия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1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количество изделий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в заказе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</a:p>
              <a:p>
                <a:pPr marL="540385" algn="just"/>
                <a:r>
                  <a:rPr lang="ru-RU" sz="11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изделий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изготавливаемых по технологии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    </a:t>
                </a:r>
              </a:p>
              <a:p>
                <a:pPr marL="540385"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𝑖𝑗𝑐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срок, когда были выполнены все работы над деталью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типа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с=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</a:t>
                </a:r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директивный срок заказа </a:t>
                </a:r>
                <a:r>
                  <a:rPr lang="en-US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i,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𝑖𝑗𝑐</m:t>
                        </m:r>
                      </m:sub>
                    </m:sSub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полная трудоёмкость над деталью</a:t>
                </a:r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типа</a:t>
                </a:r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1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заказа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с=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ba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11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</m:t>
                        </m:r>
                        <m:r>
                          <a:rPr lang="ru-RU" sz="11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</m:bar>
                  </m:oMath>
                </a14:m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1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1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два уже существующих распределения альтернативностей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r>
                      <a:rPr lang="ru-RU" sz="11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свёрточный коэффициент, зависящий от того, какое из двух решений лучше по критерию</a:t>
                </a:r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1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ru-RU" sz="11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новое решение из свёртки существующих,</a:t>
                </a:r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algn="just"/>
                <a:r>
                  <a:rPr lang="ru-RU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540385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1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algn="just"/>
                <a:endParaRPr lang="ru-R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𝑚𝑎𝑥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0,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</a:rPr>
                                                        <m:t>𝑖𝑗𝑐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𝑖𝑗𝑐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→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𝑚𝑖𝑛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540385" indent="450215" algn="just"/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43288876-B0D1-4B66-99A5-2603842D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95746"/>
                <a:ext cx="5643365" cy="56774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BFE8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039175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225</TotalTime>
  <Words>1537</Words>
  <Application>Microsoft Office PowerPoint</Application>
  <PresentationFormat>Широкоэкранный</PresentationFormat>
  <Paragraphs>113</Paragraphs>
  <Slides>15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Century Schoolbook</vt:lpstr>
      <vt:lpstr>Times New Roman</vt:lpstr>
      <vt:lpstr>Wingdings</vt:lpstr>
      <vt:lpstr>Wingdings 2</vt:lpstr>
      <vt:lpstr>Вид</vt:lpstr>
      <vt:lpstr>Задача производственного планирования с альтернативными техпроцессами </vt:lpstr>
      <vt:lpstr>Введение</vt:lpstr>
      <vt:lpstr>Постановка задачи</vt:lpstr>
      <vt:lpstr>Постановка задачи</vt:lpstr>
      <vt:lpstr>Инструментарий</vt:lpstr>
      <vt:lpstr>Общие идеи алгоритма</vt:lpstr>
      <vt:lpstr>Фронтальный алгоритм</vt:lpstr>
      <vt:lpstr>Собственный алгоритм</vt:lpstr>
      <vt:lpstr>Свёрточный алгоритм</vt:lpstr>
      <vt:lpstr>Ранцевая задача</vt:lpstr>
      <vt:lpstr>Входные данные</vt:lpstr>
      <vt:lpstr>Результат и выходные данные</vt:lpstr>
      <vt:lpstr>Тестирование</vt:lpstr>
      <vt:lpstr>Таблицы и данные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производственного планирования с альтернативными техпроцессами </dc:title>
  <dc:creator>Балдин Алексей</dc:creator>
  <cp:lastModifiedBy>Балдин Алексей</cp:lastModifiedBy>
  <cp:revision>27</cp:revision>
  <dcterms:created xsi:type="dcterms:W3CDTF">2023-06-20T13:59:41Z</dcterms:created>
  <dcterms:modified xsi:type="dcterms:W3CDTF">2023-12-29T07:47:07Z</dcterms:modified>
</cp:coreProperties>
</file>